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0B46D-254B-428C-8091-824ED9173065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D8DE8-D084-4423-B6DD-5FCAAEC3F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3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75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BE3353-54A2-4FA1-9648-4A4031C068E0}" type="slidenum">
              <a:rPr lang="ru-RU"/>
              <a:pPr eaLnBrk="1" hangingPunct="1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85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DEA300-DA83-47C7-AC2E-F125D30B441C}" type="slidenum">
              <a:rPr lang="ru-RU"/>
              <a:pPr eaLnBrk="1" hangingPunct="1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93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DDF638-F3F3-4052-9D67-ECC6198CD10F}" type="slidenum">
              <a:rPr lang="ru-RU">
                <a:solidFill>
                  <a:prstClr val="black"/>
                </a:solidFill>
              </a:rPr>
              <a:pPr eaLnBrk="1" hangingPunct="1"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25C640-1538-4E58-96FA-41A6780855DE}" type="slidenum">
              <a:rPr lang="ru-RU">
                <a:solidFill>
                  <a:prstClr val="black"/>
                </a:solidFill>
              </a:rPr>
              <a:pPr eaLnBrk="1" hangingPunct="1"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13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A6EE0A-0533-41ED-AE60-03C91A071971}" type="slidenum">
              <a:rPr lang="ru-RU"/>
              <a:pPr eaLnBrk="1" hangingPunct="1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59EBF0-717A-4D89-BF80-7C25D459FCE7}" type="slidenum">
              <a:rPr lang="ru-RU"/>
              <a:pPr eaLnBrk="1" hangingPunct="1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34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830C09-36C4-4C75-8E3C-60EE230893B9}" type="slidenum">
              <a:rPr lang="ru-RU"/>
              <a:pPr eaLnBrk="1" hangingPunct="1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44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BDF87C-1E24-4231-A1FE-069490813C90}" type="slidenum">
              <a:rPr lang="ru-RU"/>
              <a:pPr eaLnBrk="1" hangingPunct="1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54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7D157B-D116-4BF2-B735-ADDA8C7D4BC3}" type="slidenum">
              <a:rPr lang="ru-RU"/>
              <a:pPr eaLnBrk="1" hangingPunct="1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65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B577E8-FC5C-44D3-B9F3-EDEC6EFD9F9B}" type="slidenum">
              <a:rPr lang="ru-RU"/>
              <a:pPr eaLnBrk="1" hangingPunct="1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293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29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989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49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16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024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0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82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983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831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205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075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113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420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114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3951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0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807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8768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32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2297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789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6321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735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0315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6327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6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134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739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9266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4960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3616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201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117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5226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2722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69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6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99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8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63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04813"/>
            <a:ext cx="8928992" cy="5976515"/>
          </a:xfrm>
        </p:spPr>
        <p:txBody>
          <a:bodyPr/>
          <a:lstStyle/>
          <a:p>
            <a:pPr marL="330200">
              <a:lnSpc>
                <a:spcPct val="150000"/>
              </a:lnSpc>
              <a:spcAft>
                <a:spcPts val="0"/>
              </a:spcAft>
            </a:pP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cap="small" dirty="0">
                <a:solidFill>
                  <a:schemeClr val="tx1"/>
                </a:solidFill>
                <a:latin typeface="Times New Roman"/>
                <a:ea typeface="Times New Roman"/>
              </a:rPr>
              <a:t>Жизненный цикл </a:t>
            </a:r>
            <a:r>
              <a:rPr lang="ru-RU" sz="2800" cap="small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проекта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План: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cap="small" dirty="0" smtClean="0">
                <a:solidFill>
                  <a:schemeClr val="tx1"/>
                </a:solidFill>
                <a:latin typeface="Times New Roman"/>
                <a:ea typeface="Times New Roman"/>
              </a:rPr>
              <a:t>1</a:t>
            </a:r>
            <a:r>
              <a:rPr lang="ru-RU" sz="2800" cap="small" dirty="0">
                <a:solidFill>
                  <a:schemeClr val="tx1"/>
                </a:solidFill>
                <a:latin typeface="Times New Roman"/>
                <a:ea typeface="Times New Roman"/>
              </a:rPr>
              <a:t>. Основные фазы жизненного цикла проекта	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800" cap="small" dirty="0" smtClean="0">
                <a:solidFill>
                  <a:schemeClr val="tx1"/>
                </a:solidFill>
                <a:latin typeface="Times New Roman"/>
                <a:ea typeface="Times New Roman"/>
              </a:rPr>
              <a:t>2</a:t>
            </a:r>
            <a:r>
              <a:rPr lang="ru-RU" sz="2800" cap="small" dirty="0">
                <a:solidFill>
                  <a:schemeClr val="tx1"/>
                </a:solidFill>
                <a:latin typeface="Times New Roman"/>
                <a:ea typeface="Times New Roman"/>
              </a:rPr>
              <a:t>. Начальная фаза	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800" cap="small" dirty="0" smtClean="0">
                <a:solidFill>
                  <a:schemeClr val="tx1"/>
                </a:solidFill>
                <a:latin typeface="Times New Roman"/>
                <a:ea typeface="Times New Roman"/>
              </a:rPr>
              <a:t>3</a:t>
            </a:r>
            <a:r>
              <a:rPr lang="ru-RU" sz="2800" cap="small" dirty="0">
                <a:solidFill>
                  <a:schemeClr val="tx1"/>
                </a:solidFill>
                <a:latin typeface="Times New Roman"/>
                <a:ea typeface="Times New Roman"/>
              </a:rPr>
              <a:t>. Фаза разработки	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800" cap="small" dirty="0" smtClean="0">
                <a:solidFill>
                  <a:schemeClr val="tx1"/>
                </a:solidFill>
                <a:latin typeface="Times New Roman"/>
                <a:ea typeface="Times New Roman"/>
              </a:rPr>
              <a:t>4</a:t>
            </a:r>
            <a:r>
              <a:rPr lang="ru-RU" sz="2800" cap="small" dirty="0">
                <a:solidFill>
                  <a:schemeClr val="tx1"/>
                </a:solidFill>
                <a:latin typeface="Times New Roman"/>
                <a:ea typeface="Times New Roman"/>
              </a:rPr>
              <a:t>. Фаза реализации	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800" cap="small" dirty="0" smtClean="0">
                <a:solidFill>
                  <a:schemeClr val="tx1"/>
                </a:solidFill>
                <a:latin typeface="Times New Roman"/>
                <a:ea typeface="Times New Roman"/>
              </a:rPr>
              <a:t>5</a:t>
            </a:r>
            <a:r>
              <a:rPr lang="ru-RU" sz="2800" cap="small" dirty="0">
                <a:solidFill>
                  <a:schemeClr val="tx1"/>
                </a:solidFill>
                <a:latin typeface="Times New Roman"/>
                <a:ea typeface="Times New Roman"/>
              </a:rPr>
              <a:t>. Завершающая фаза или окончание проекта</a:t>
            </a:r>
            <a:r>
              <a:rPr lang="ru-RU" sz="2800" i="1" cap="small" dirty="0">
                <a:latin typeface="Times New Roman"/>
                <a:ea typeface="Times New Roman"/>
              </a:rPr>
              <a:t>	</a:t>
            </a:r>
            <a:r>
              <a:rPr lang="ru-RU" sz="2800" dirty="0">
                <a:latin typeface="Times New Roman"/>
                <a:ea typeface="Times New Roman"/>
              </a:rPr>
              <a:t/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F8DD0F-CDE8-4EEF-B96D-661E1506F33D}" type="slidenum">
              <a:rPr lang="ru-RU"/>
              <a:pPr eaLnBrk="1" hangingPunct="1"/>
              <a:t>10</a:t>
            </a:fld>
            <a:endParaRPr lang="ru-RU"/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228600" y="1981200"/>
            <a:ext cx="2438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1. Зарождение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chemeClr val="accent1"/>
                </a:solidFill>
                <a:latin typeface="Times New Roman" pitchFamily="18" charset="0"/>
              </a:rPr>
              <a:t>2. </a:t>
            </a:r>
            <a:r>
              <a:rPr lang="ru-RU" sz="2400" b="1" u="sng">
                <a:solidFill>
                  <a:schemeClr val="accent1"/>
                </a:solidFill>
                <a:latin typeface="Times New Roman" pitchFamily="18" charset="0"/>
              </a:rPr>
              <a:t>Создание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3. Эксплуатация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4. Демонтаж</a:t>
            </a:r>
          </a:p>
        </p:txBody>
      </p:sp>
      <p:sp>
        <p:nvSpPr>
          <p:cNvPr id="50180" name="Text Box 3"/>
          <p:cNvSpPr txBox="1">
            <a:spLocks noChangeArrowheads="1"/>
          </p:cNvSpPr>
          <p:nvPr/>
        </p:nvSpPr>
        <p:spPr bwMode="auto">
          <a:xfrm>
            <a:off x="3505200" y="11430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2667000" y="1981200"/>
            <a:ext cx="36576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1. ТЭО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6600FF"/>
                </a:solidFill>
                <a:latin typeface="Times New Roman" pitchFamily="18" charset="0"/>
              </a:rPr>
              <a:t>2. </a:t>
            </a:r>
            <a:r>
              <a:rPr lang="ru-RU" sz="2400" b="1" u="sng">
                <a:solidFill>
                  <a:srgbClr val="6600FF"/>
                </a:solidFill>
                <a:latin typeface="Times New Roman" pitchFamily="18" charset="0"/>
              </a:rPr>
              <a:t>Техническое задание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3. Технический проект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4. Рабочий проект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5. Внедрение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6. Анализ</a:t>
            </a:r>
            <a:br>
              <a:rPr lang="ru-RU" sz="2400">
                <a:latin typeface="Times New Roman" pitchFamily="18" charset="0"/>
              </a:rPr>
            </a:br>
            <a:r>
              <a:rPr lang="ru-RU" sz="2400">
                <a:latin typeface="Times New Roman" pitchFamily="18" charset="0"/>
              </a:rPr>
              <a:t>    функционирования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5943600" y="2057400"/>
            <a:ext cx="32004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1. Обследование ОУ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2. НИР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3. Эскизное </a:t>
            </a:r>
            <a:br>
              <a:rPr lang="ru-RU" sz="2400">
                <a:latin typeface="Times New Roman" pitchFamily="18" charset="0"/>
              </a:rPr>
            </a:br>
            <a:r>
              <a:rPr lang="ru-RU" sz="2400">
                <a:latin typeface="Times New Roman" pitchFamily="18" charset="0"/>
              </a:rPr>
              <a:t>    проектирование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4. Оформление ТЗ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304800" y="1295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Фазы: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3048000" y="12954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Стадии: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6324600" y="1371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Этапы: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533400" y="333375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Жизненный</a:t>
            </a:r>
            <a:r>
              <a:rPr lang="ru-RU" sz="320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цикл Информационной Системы</a:t>
            </a:r>
          </a:p>
        </p:txBody>
      </p:sp>
      <p:sp>
        <p:nvSpPr>
          <p:cNvPr id="50187" name="Line 10"/>
          <p:cNvSpPr>
            <a:spLocks noChangeShapeType="1"/>
          </p:cNvSpPr>
          <p:nvPr/>
        </p:nvSpPr>
        <p:spPr bwMode="auto">
          <a:xfrm flipV="1">
            <a:off x="1763713" y="1600200"/>
            <a:ext cx="1360487" cy="11080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0188" name="Line 11"/>
          <p:cNvSpPr>
            <a:spLocks noChangeShapeType="1"/>
          </p:cNvSpPr>
          <p:nvPr/>
        </p:nvSpPr>
        <p:spPr bwMode="auto">
          <a:xfrm flipV="1">
            <a:off x="5410200" y="1828800"/>
            <a:ext cx="838200" cy="838200"/>
          </a:xfrm>
          <a:prstGeom prst="line">
            <a:avLst/>
          </a:prstGeom>
          <a:noFill/>
          <a:ln w="76200">
            <a:solidFill>
              <a:srgbClr val="66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108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F71787-3C65-441C-9932-034C898F3C66}" type="slidenum">
              <a:rPr lang="ru-RU"/>
              <a:pPr eaLnBrk="1" hangingPunct="1"/>
              <a:t>11</a:t>
            </a:fld>
            <a:endParaRPr lang="ru-RU"/>
          </a:p>
        </p:txBody>
      </p:sp>
      <p:pic>
        <p:nvPicPr>
          <p:cNvPr id="51203" name="Picture 2" descr="Рис_Вн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8438"/>
            <a:ext cx="9144000" cy="6024562"/>
          </a:xfrm>
          <a:noFill/>
        </p:spPr>
      </p:pic>
    </p:spTree>
    <p:extLst>
      <p:ext uri="{BB962C8B-B14F-4D97-AF65-F5344CB8AC3E}">
        <p14:creationId xmlns:p14="http://schemas.microsoft.com/office/powerpoint/2010/main" val="1026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B4B2FE-2C07-4FAD-8A3E-1340C9685344}" type="slidenum">
              <a:rPr lang="ru-RU">
                <a:solidFill>
                  <a:srgbClr val="000000"/>
                </a:solidFill>
              </a:rPr>
              <a:pPr eaLnBrk="1" hangingPunct="1"/>
              <a:t>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cap="small" dirty="0" smtClean="0">
                <a:solidFill>
                  <a:schemeClr val="tx1"/>
                </a:solidFill>
                <a:latin typeface="Times New Roman"/>
                <a:ea typeface="Times New Roman"/>
              </a:rPr>
              <a:t>1. Основные </a:t>
            </a:r>
            <a:r>
              <a:rPr lang="ru-RU" sz="3600" cap="small" dirty="0">
                <a:solidFill>
                  <a:schemeClr val="tx1"/>
                </a:solidFill>
                <a:latin typeface="Times New Roman"/>
                <a:ea typeface="Times New Roman"/>
              </a:rPr>
              <a:t>фазы жизненного цикла проекта</a:t>
            </a:r>
            <a:endParaRPr lang="ru-RU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rgbClr val="0033CC"/>
                </a:solidFill>
              </a:rPr>
              <a:t>Фаза проекта</a:t>
            </a:r>
            <a:r>
              <a:rPr lang="ru-RU" sz="1800" dirty="0" smtClean="0"/>
              <a:t> (</a:t>
            </a:r>
            <a:r>
              <a:rPr lang="en-US" sz="1800" i="1" dirty="0" smtClean="0"/>
              <a:t>Project Phase</a:t>
            </a:r>
            <a:r>
              <a:rPr lang="ru-RU" sz="1800" dirty="0" smtClean="0"/>
              <a:t>) - набор логически взаимосвязанных работ проекта, в процессе завершения которых достигается один из основных результатов проекта.</a:t>
            </a:r>
            <a:endParaRPr lang="ru-RU" sz="1800" i="1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rgbClr val="0033CC"/>
                </a:solidFill>
              </a:rPr>
              <a:t>Жизненный цикл проекта</a:t>
            </a:r>
            <a:r>
              <a:rPr lang="ru-RU" sz="1800" dirty="0" smtClean="0"/>
              <a:t> (</a:t>
            </a:r>
            <a:r>
              <a:rPr lang="en-US" sz="1800" i="1" dirty="0" smtClean="0"/>
              <a:t>Project Life Cycle</a:t>
            </a:r>
            <a:r>
              <a:rPr lang="ru-RU" sz="1800" dirty="0" smtClean="0"/>
              <a:t>) - полный набор последовательных фаз проекта, название и число которых определяется исходя из технологии производства работ и потребностей контроля со стороны организации или организаций, вовлеченных в проект.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/>
              <a:t>Жизненный цикл</a:t>
            </a:r>
            <a:r>
              <a:rPr lang="ru-RU" sz="1800" dirty="0" smtClean="0"/>
              <a:t> принято разбивать на </a:t>
            </a:r>
            <a:r>
              <a:rPr lang="ru-RU" sz="1800" i="1" dirty="0" smtClean="0">
                <a:solidFill>
                  <a:srgbClr val="0033CC"/>
                </a:solidFill>
              </a:rPr>
              <a:t>фазы</a:t>
            </a:r>
            <a:r>
              <a:rPr lang="ru-RU" sz="1800" dirty="0" smtClean="0"/>
              <a:t>, фазы - на </a:t>
            </a:r>
            <a:r>
              <a:rPr lang="ru-RU" sz="1800" i="1" dirty="0" smtClean="0">
                <a:solidFill>
                  <a:srgbClr val="0033CC"/>
                </a:solidFill>
              </a:rPr>
              <a:t>стадии</a:t>
            </a:r>
            <a:r>
              <a:rPr lang="ru-RU" sz="1800" dirty="0" smtClean="0"/>
              <a:t>, стадии - на </a:t>
            </a:r>
            <a:r>
              <a:rPr lang="ru-RU" sz="1800" i="1" dirty="0" smtClean="0">
                <a:solidFill>
                  <a:srgbClr val="0033CC"/>
                </a:solidFill>
              </a:rPr>
              <a:t>этапы</a:t>
            </a:r>
            <a:r>
              <a:rPr lang="ru-RU" sz="1800" dirty="0" smtClean="0"/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Каждая из фаз ограничена по времени и включает в себя работы и показатели, характеризующие достижение поставленных в ней целей.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В зависимости от типа и вида проекта могут быть использованы различные </a:t>
            </a:r>
            <a:r>
              <a:rPr lang="ru-RU" sz="1800" i="1" dirty="0" smtClean="0">
                <a:solidFill>
                  <a:srgbClr val="0033CC"/>
                </a:solidFill>
              </a:rPr>
              <a:t>структуры жизненных циклов проекта</a:t>
            </a:r>
            <a:r>
              <a:rPr lang="ru-RU" sz="1800" dirty="0" smtClean="0"/>
              <a:t> (</a:t>
            </a:r>
            <a:r>
              <a:rPr lang="en-US" sz="1800" dirty="0" smtClean="0"/>
              <a:t>Phase models</a:t>
            </a:r>
            <a:r>
              <a:rPr lang="ru-RU" sz="1800" dirty="0" smtClean="0"/>
              <a:t>).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Наиболее общая структура жизненного цикла имеет следующую последовательность фаз проекта: </a:t>
            </a:r>
            <a:r>
              <a:rPr lang="ru-RU" sz="1800" i="1" dirty="0" smtClean="0">
                <a:solidFill>
                  <a:srgbClr val="0033CC"/>
                </a:solidFill>
              </a:rPr>
              <a:t>концепция</a:t>
            </a:r>
            <a:r>
              <a:rPr lang="ru-RU" sz="1800" dirty="0" smtClean="0"/>
              <a:t> (</a:t>
            </a:r>
            <a:r>
              <a:rPr lang="ru-RU" sz="1800" i="1" dirty="0" smtClean="0"/>
              <a:t>начальная фаза</a:t>
            </a:r>
            <a:r>
              <a:rPr lang="ru-RU" sz="1800" dirty="0" smtClean="0"/>
              <a:t>); </a:t>
            </a:r>
            <a:r>
              <a:rPr lang="ru-RU" sz="1800" i="1" dirty="0" smtClean="0">
                <a:solidFill>
                  <a:srgbClr val="0033CC"/>
                </a:solidFill>
              </a:rPr>
              <a:t>разработка</a:t>
            </a:r>
            <a:r>
              <a:rPr lang="ru-RU" sz="1800" dirty="0" smtClean="0"/>
              <a:t>; </a:t>
            </a:r>
            <a:r>
              <a:rPr lang="ru-RU" sz="1800" i="1" dirty="0" smtClean="0">
                <a:solidFill>
                  <a:srgbClr val="0033CC"/>
                </a:solidFill>
              </a:rPr>
              <a:t>реализация</a:t>
            </a:r>
            <a:r>
              <a:rPr lang="ru-RU" sz="1800" dirty="0" smtClean="0"/>
              <a:t>; </a:t>
            </a:r>
            <a:r>
              <a:rPr lang="ru-RU" sz="1800" i="1" dirty="0" smtClean="0">
                <a:solidFill>
                  <a:srgbClr val="0033CC"/>
                </a:solidFill>
              </a:rPr>
              <a:t>завершение</a:t>
            </a:r>
            <a:r>
              <a:rPr lang="ru-RU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998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76C290-E594-4EB7-BAE5-DE31993CE620}" type="slidenum">
              <a:rPr lang="ru-RU">
                <a:solidFill>
                  <a:srgbClr val="000000"/>
                </a:solidFill>
              </a:rPr>
              <a:pPr eaLnBrk="1" hangingPunct="1"/>
              <a:t>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smtClean="0"/>
              <a:t>Полная совокупность ступеней развития проекта образуют </a:t>
            </a:r>
            <a:br>
              <a:rPr lang="ru-RU" sz="2000" smtClean="0"/>
            </a:br>
            <a:r>
              <a:rPr lang="ru-RU" sz="20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жизненный цикл</a:t>
            </a:r>
            <a:r>
              <a:rPr lang="ru-RU" sz="2000" smtClean="0"/>
              <a:t> проекта</a:t>
            </a:r>
            <a:endParaRPr lang="ru-RU" sz="2400" smtClean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1219200"/>
          <a:ext cx="7696200" cy="472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окумент" r:id="rId4" imgW="5315760" imgH="3261960" progId="Word.Document.8">
                  <p:embed/>
                </p:oleObj>
              </mc:Choice>
              <mc:Fallback>
                <p:oleObj name="Документ" r:id="rId4" imgW="5315760" imgH="32619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19200"/>
                        <a:ext cx="7696200" cy="472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659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509880-FC42-4585-B7E8-CBC26CBAE0D0}" type="slidenum">
              <a:rPr lang="ru-RU"/>
              <a:pPr eaLnBrk="1" hangingPunct="1"/>
              <a:t>4</a:t>
            </a:fld>
            <a:endParaRPr lang="ru-RU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Фазы жизненного цикла проекта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828800" y="838200"/>
          <a:ext cx="5468938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Документ" r:id="rId4" imgW="5468040" imgH="1635120" progId="Word.Document.8">
                  <p:embed/>
                </p:oleObj>
              </mc:Choice>
              <mc:Fallback>
                <p:oleObj name="Документ" r:id="rId4" imgW="5468040" imgH="16351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838200"/>
                        <a:ext cx="5468938" cy="163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1828800" y="3581400"/>
          <a:ext cx="5535613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Документ" r:id="rId6" imgW="5534640" imgH="2663640" progId="Word.Document.8">
                  <p:embed/>
                </p:oleObj>
              </mc:Choice>
              <mc:Fallback>
                <p:oleObj name="Документ" r:id="rId6" imgW="5534640" imgH="2663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81400"/>
                        <a:ext cx="5535613" cy="266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371600" y="28194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ru-RU" sz="2400"/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0" y="27432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3600" noProof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Жизненные циклы организации и проекта</a:t>
            </a:r>
            <a:endParaRPr lang="ru-RU" sz="36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62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F514E4-36A0-4B9A-B6C3-A8B4E78D2C54}" type="slidenum">
              <a:rPr lang="ru-RU"/>
              <a:pPr eaLnBrk="1" hangingPunct="1"/>
              <a:t>5</a:t>
            </a:fld>
            <a:endParaRPr lang="ru-RU"/>
          </a:p>
        </p:txBody>
      </p:sp>
      <p:sp>
        <p:nvSpPr>
          <p:cNvPr id="45059" name="Нижний колонтитул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1400">
                <a:latin typeface="Times New Roman" pitchFamily="18" charset="0"/>
              </a:rPr>
              <a:t>Тема 1. Управление проектами</a:t>
            </a:r>
          </a:p>
        </p:txBody>
      </p:sp>
      <p:sp>
        <p:nvSpPr>
          <p:cNvPr id="45060" name="Номер слайда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4CE6898-B29C-4EBF-A61E-30C7BF1FC645}" type="slidenum">
              <a:rPr lang="ru-RU" sz="1400">
                <a:latin typeface="Times New Roman" pitchFamily="18" charset="0"/>
              </a:rPr>
              <a:pPr algn="r"/>
              <a:t>5</a:t>
            </a:fld>
            <a:endParaRPr lang="ru-RU" sz="1400">
              <a:latin typeface="Times New Roman" pitchFamily="18" charset="0"/>
            </a:endParaRPr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chemeClr val="accent2"/>
                </a:solidFill>
              </a:rPr>
              <a:t>Иерархия описания жизненного цикла проекта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63713" y="1989138"/>
            <a:ext cx="6923087" cy="4137025"/>
          </a:xfrm>
        </p:spPr>
        <p:txBody>
          <a:bodyPr/>
          <a:lstStyle/>
          <a:p>
            <a:pPr marL="609600" indent="-609600" algn="just" eaLnBrk="1" hangingPunct="1">
              <a:buFontTx/>
              <a:buAutoNum type="arabicPeriod"/>
            </a:pPr>
            <a:r>
              <a:rPr lang="ru-RU" sz="2000" smtClean="0"/>
              <a:t>Жизненный цикл состоит из </a:t>
            </a:r>
            <a:r>
              <a:rPr lang="ru-RU" sz="2000" i="1" smtClean="0">
                <a:solidFill>
                  <a:schemeClr val="accent2"/>
                </a:solidFill>
              </a:rPr>
              <a:t>фаз</a:t>
            </a:r>
            <a:r>
              <a:rPr lang="ru-RU" sz="2000" smtClean="0"/>
              <a:t>. 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ru-RU" sz="2000" smtClean="0"/>
              <a:t>Фазы проекта включают </a:t>
            </a:r>
            <a:r>
              <a:rPr lang="ru-RU" sz="2000" i="1" smtClean="0">
                <a:solidFill>
                  <a:schemeClr val="accent2"/>
                </a:solidFill>
              </a:rPr>
              <a:t>стадии</a:t>
            </a:r>
            <a:r>
              <a:rPr lang="ru-RU" sz="2000" smtClean="0"/>
              <a:t>. </a:t>
            </a:r>
          </a:p>
          <a:p>
            <a:pPr marL="609600" indent="-609600" algn="just" eaLnBrk="1" hangingPunct="1">
              <a:buFontTx/>
              <a:buAutoNum type="arabicPeriod"/>
            </a:pPr>
            <a:r>
              <a:rPr lang="ru-RU" sz="2000" smtClean="0"/>
              <a:t>Стадии проекта состоят из </a:t>
            </a:r>
            <a:r>
              <a:rPr lang="ru-RU" sz="2000" i="1" smtClean="0">
                <a:solidFill>
                  <a:schemeClr val="accent2"/>
                </a:solidFill>
              </a:rPr>
              <a:t>этапов</a:t>
            </a:r>
            <a:r>
              <a:rPr lang="ru-RU" sz="2000" smtClean="0"/>
              <a:t>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000" smtClean="0"/>
              <a:t>Этапы проекта включают </a:t>
            </a:r>
            <a:r>
              <a:rPr lang="ru-RU" sz="2000" i="1" smtClean="0">
                <a:solidFill>
                  <a:schemeClr val="accent2"/>
                </a:solidFill>
              </a:rPr>
              <a:t>виды работ (работы).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000" smtClean="0"/>
              <a:t>Работы состоят из </a:t>
            </a:r>
            <a:r>
              <a:rPr lang="ru-RU" sz="2000" i="1" smtClean="0">
                <a:solidFill>
                  <a:schemeClr val="accent2"/>
                </a:solidFill>
              </a:rPr>
              <a:t>процессов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000" smtClean="0"/>
              <a:t>Процессы включают </a:t>
            </a:r>
            <a:r>
              <a:rPr lang="ru-RU" sz="2000" i="1" smtClean="0">
                <a:solidFill>
                  <a:schemeClr val="accent2"/>
                </a:solidFill>
              </a:rPr>
              <a:t>процедуры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000" smtClean="0"/>
              <a:t>Процедуры состоят из </a:t>
            </a:r>
            <a:r>
              <a:rPr lang="ru-RU" sz="2000" i="1" smtClean="0">
                <a:solidFill>
                  <a:schemeClr val="accent2"/>
                </a:solidFill>
              </a:rPr>
              <a:t>операций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sz="2000" smtClean="0"/>
              <a:t>Операции включают </a:t>
            </a:r>
            <a:r>
              <a:rPr lang="ru-RU" sz="2000" i="1" smtClean="0">
                <a:solidFill>
                  <a:schemeClr val="accent2"/>
                </a:solidFill>
              </a:rPr>
              <a:t>элементы</a:t>
            </a:r>
          </a:p>
        </p:txBody>
      </p:sp>
    </p:spTree>
    <p:extLst>
      <p:ext uri="{BB962C8B-B14F-4D97-AF65-F5344CB8AC3E}">
        <p14:creationId xmlns:p14="http://schemas.microsoft.com/office/powerpoint/2010/main" val="132339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43E0D8-2CBF-48E7-A60C-DAAE83BE97AA}" type="slidenum">
              <a:rPr lang="ru-RU"/>
              <a:pPr eaLnBrk="1" hangingPunct="1"/>
              <a:t>6</a:t>
            </a:fld>
            <a:endParaRPr lang="ru-RU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Фазы жизненного цикла проекта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Начальная фаза</a:t>
            </a:r>
            <a:r>
              <a:rPr lang="ru-RU" sz="1800" smtClean="0"/>
              <a:t> (</a:t>
            </a:r>
            <a:r>
              <a:rPr lang="en-US" sz="1800" i="1" smtClean="0"/>
              <a:t>Concept Phase</a:t>
            </a:r>
            <a:r>
              <a:rPr lang="ru-RU" sz="1800" smtClean="0"/>
              <a:t>). Главным на этой фазе является разработка концепции проекта, включающая предварительное обследование, определение проекта, сравнительную оценку альтернатив, представление предложений, их апробацию и экспертизу, утверждение концепции.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Фаза</a:t>
            </a:r>
            <a:r>
              <a:rPr lang="en-US" sz="1800" i="1" smtClean="0">
                <a:solidFill>
                  <a:srgbClr val="0033CC"/>
                </a:solidFill>
              </a:rPr>
              <a:t> </a:t>
            </a:r>
            <a:r>
              <a:rPr lang="ru-RU" sz="1800" i="1" smtClean="0">
                <a:solidFill>
                  <a:srgbClr val="0033CC"/>
                </a:solidFill>
              </a:rPr>
              <a:t>разработки</a:t>
            </a:r>
            <a:r>
              <a:rPr lang="en-US" sz="1800" smtClean="0"/>
              <a:t> (</a:t>
            </a:r>
            <a:r>
              <a:rPr lang="en-US" sz="1800" i="1" smtClean="0"/>
              <a:t>Project Development Phase</a:t>
            </a:r>
            <a:r>
              <a:rPr lang="en-US" sz="1800" smtClean="0"/>
              <a:t>). </a:t>
            </a:r>
            <a:r>
              <a:rPr lang="ru-RU" sz="1800" smtClean="0"/>
              <a:t>Главным на этой фазе является разработка основных компонентов проекта и подготовка к его реализации, включая формирование команды проекта, разработку основного содержания проекта, структурное планирование, организацию и проведение торгов, заключение субконтрактов с основными исполнителями, организацию выполнения проектных работ, представление проектной разработки, получение одобрения на продолжение работ.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Фаза</a:t>
            </a:r>
            <a:r>
              <a:rPr lang="en-US" sz="1800" i="1" smtClean="0">
                <a:solidFill>
                  <a:srgbClr val="0033CC"/>
                </a:solidFill>
              </a:rPr>
              <a:t> </a:t>
            </a:r>
            <a:r>
              <a:rPr lang="ru-RU" sz="1800" i="1" smtClean="0">
                <a:solidFill>
                  <a:srgbClr val="0033CC"/>
                </a:solidFill>
              </a:rPr>
              <a:t>реализации</a:t>
            </a:r>
            <a:r>
              <a:rPr lang="en-US" sz="1800" i="1" smtClean="0">
                <a:solidFill>
                  <a:srgbClr val="0033CC"/>
                </a:solidFill>
              </a:rPr>
              <a:t> </a:t>
            </a:r>
            <a:r>
              <a:rPr lang="ru-RU" sz="1800" i="1" smtClean="0">
                <a:solidFill>
                  <a:srgbClr val="0033CC"/>
                </a:solidFill>
              </a:rPr>
              <a:t>проекта</a:t>
            </a:r>
            <a:r>
              <a:rPr lang="en-US" sz="1800" smtClean="0"/>
              <a:t> (</a:t>
            </a:r>
            <a:r>
              <a:rPr lang="en-US" sz="1800" i="1" smtClean="0"/>
              <a:t>Project Execution or Implementation Phase</a:t>
            </a:r>
            <a:r>
              <a:rPr lang="en-US" sz="1800" smtClean="0"/>
              <a:t>). </a:t>
            </a:r>
            <a:r>
              <a:rPr lang="ru-RU" sz="1800" smtClean="0"/>
              <a:t>Главное на этой фазе - выполнение работ проекта, необходимых для достижения основных его целей.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Завершающая фаза или окончание проекта</a:t>
            </a:r>
            <a:r>
              <a:rPr lang="ru-RU" sz="1800" smtClean="0"/>
              <a:t> (</a:t>
            </a:r>
            <a:r>
              <a:rPr lang="en-US" sz="1800" i="1" smtClean="0"/>
              <a:t>Project Closeout or Finish Phase</a:t>
            </a:r>
            <a:r>
              <a:rPr lang="ru-RU" sz="1800" smtClean="0"/>
              <a:t>) На этой фазе достигаются конечные цели проекта, осуществляется подведение итогов и </a:t>
            </a:r>
            <a:r>
              <a:rPr lang="ru-RU" sz="1800" i="1" smtClean="0">
                <a:solidFill>
                  <a:srgbClr val="0033CC"/>
                </a:solidFill>
              </a:rPr>
              <a:t>закрытие проекта</a:t>
            </a:r>
            <a:r>
              <a:rPr lang="ru-RU" sz="1800" smtClean="0">
                <a:solidFill>
                  <a:srgbClr val="0033CC"/>
                </a:solidFill>
              </a:rPr>
              <a:t> (28).</a:t>
            </a:r>
          </a:p>
        </p:txBody>
      </p:sp>
    </p:spTree>
    <p:extLst>
      <p:ext uri="{BB962C8B-B14F-4D97-AF65-F5344CB8AC3E}">
        <p14:creationId xmlns:p14="http://schemas.microsoft.com/office/powerpoint/2010/main" val="84331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0E0780-6F97-4432-A6EB-D38043253B81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Фазы жизненного цикла</a:t>
            </a:r>
            <a:r>
              <a:rPr lang="ru-RU" sz="360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360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ИС</a:t>
            </a:r>
          </a:p>
        </p:txBody>
      </p:sp>
      <p:sp>
        <p:nvSpPr>
          <p:cNvPr id="47108" name="Oval 3"/>
          <p:cNvSpPr>
            <a:spLocks noChangeArrowheads="1"/>
          </p:cNvSpPr>
          <p:nvPr/>
        </p:nvSpPr>
        <p:spPr bwMode="auto">
          <a:xfrm>
            <a:off x="2057400" y="1828800"/>
            <a:ext cx="4572000" cy="4267200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09" name="Oval 4"/>
          <p:cNvSpPr>
            <a:spLocks noChangeArrowheads="1"/>
          </p:cNvSpPr>
          <p:nvPr/>
        </p:nvSpPr>
        <p:spPr bwMode="auto">
          <a:xfrm>
            <a:off x="1524000" y="3200400"/>
            <a:ext cx="1143000" cy="11430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0" name="Oval 5"/>
          <p:cNvSpPr>
            <a:spLocks noChangeArrowheads="1"/>
          </p:cNvSpPr>
          <p:nvPr/>
        </p:nvSpPr>
        <p:spPr bwMode="auto">
          <a:xfrm>
            <a:off x="3810000" y="5410200"/>
            <a:ext cx="1143000" cy="11430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1" name="Oval 6"/>
          <p:cNvSpPr>
            <a:spLocks noChangeArrowheads="1"/>
          </p:cNvSpPr>
          <p:nvPr/>
        </p:nvSpPr>
        <p:spPr bwMode="auto">
          <a:xfrm>
            <a:off x="3733800" y="1371600"/>
            <a:ext cx="1143000" cy="1143000"/>
          </a:xfrm>
          <a:prstGeom prst="ellipse">
            <a:avLst/>
          </a:prstGeom>
          <a:solidFill>
            <a:schemeClr val="accent1"/>
          </a:solidFill>
          <a:ln w="76200" cmpd="tri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12" name="Oval 7"/>
          <p:cNvSpPr>
            <a:spLocks noChangeArrowheads="1"/>
          </p:cNvSpPr>
          <p:nvPr/>
        </p:nvSpPr>
        <p:spPr bwMode="auto">
          <a:xfrm>
            <a:off x="6019800" y="3429000"/>
            <a:ext cx="1143000" cy="11430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1752600" y="3505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4038600" y="167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6324600" y="3810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4114800" y="5791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</a:t>
            </a:r>
          </a:p>
        </p:txBody>
      </p:sp>
      <p:sp>
        <p:nvSpPr>
          <p:cNvPr id="47117" name="Line 12"/>
          <p:cNvSpPr>
            <a:spLocks noChangeShapeType="1"/>
          </p:cNvSpPr>
          <p:nvPr/>
        </p:nvSpPr>
        <p:spPr bwMode="auto">
          <a:xfrm flipV="1">
            <a:off x="3505200" y="1905000"/>
            <a:ext cx="2286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7118" name="Line 13"/>
          <p:cNvSpPr>
            <a:spLocks noChangeShapeType="1"/>
          </p:cNvSpPr>
          <p:nvPr/>
        </p:nvSpPr>
        <p:spPr bwMode="auto">
          <a:xfrm>
            <a:off x="6477000" y="3200400"/>
            <a:ext cx="762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7119" name="Line 14"/>
          <p:cNvSpPr>
            <a:spLocks noChangeShapeType="1"/>
          </p:cNvSpPr>
          <p:nvPr/>
        </p:nvSpPr>
        <p:spPr bwMode="auto">
          <a:xfrm flipH="1">
            <a:off x="4953000" y="5943600"/>
            <a:ext cx="304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7120" name="Line 15"/>
          <p:cNvSpPr>
            <a:spLocks noChangeShapeType="1"/>
          </p:cNvSpPr>
          <p:nvPr/>
        </p:nvSpPr>
        <p:spPr bwMode="auto">
          <a:xfrm flipH="1" flipV="1">
            <a:off x="2057400" y="4343400"/>
            <a:ext cx="762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381000" y="2743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зарождение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5334000" y="14478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создание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6705600" y="4648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эксплуатация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2057400" y="59436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демонтаж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3352800" y="35052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>
                <a:solidFill>
                  <a:srgbClr val="0033CC"/>
                </a:solidFill>
                <a:latin typeface="Times New Roman" pitchFamily="18" charset="0"/>
              </a:rPr>
              <a:t>ЖЦ  </a:t>
            </a:r>
            <a:r>
              <a:rPr lang="ru-RU" sz="3600">
                <a:solidFill>
                  <a:schemeClr val="folHlink"/>
                </a:solidFill>
                <a:latin typeface="Times New Roman" pitchFamily="18" charset="0"/>
              </a:rPr>
              <a:t>ИС</a:t>
            </a:r>
          </a:p>
        </p:txBody>
      </p:sp>
    </p:spTree>
    <p:extLst>
      <p:ext uri="{BB962C8B-B14F-4D97-AF65-F5344CB8AC3E}">
        <p14:creationId xmlns:p14="http://schemas.microsoft.com/office/powerpoint/2010/main" val="368909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73D180-F56A-43D3-A675-671F43590F28}" type="slidenum">
              <a:rPr lang="ru-RU"/>
              <a:pPr eaLnBrk="1" hangingPunct="1"/>
              <a:t>8</a:t>
            </a:fld>
            <a:endParaRPr lang="ru-RU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5334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 создания ИС на фазе «Разработка»</a:t>
            </a:r>
            <a:r>
              <a:rPr lang="ru-RU" sz="3200" smtClean="0"/>
              <a:t> </a:t>
            </a:r>
            <a:br>
              <a:rPr lang="ru-RU" sz="3200" smtClean="0"/>
            </a:br>
            <a:r>
              <a:rPr lang="ru-RU" sz="2400" smtClean="0"/>
              <a:t>включает следующие </a:t>
            </a:r>
            <a:r>
              <a:rPr lang="ru-RU" sz="2400" i="1" smtClean="0">
                <a:solidFill>
                  <a:schemeClr val="accent2"/>
                </a:solidFill>
              </a:rPr>
              <a:t>стадии</a:t>
            </a:r>
            <a:r>
              <a:rPr lang="ru-RU" sz="2400" smtClean="0"/>
              <a:t>: </a:t>
            </a:r>
            <a:endParaRPr lang="ru-RU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0" y="1600200"/>
            <a:ext cx="7067550" cy="4525963"/>
          </a:xfrm>
        </p:spPr>
        <p:txBody>
          <a:bodyPr/>
          <a:lstStyle/>
          <a:p>
            <a:pPr marL="609600" indent="-609600" algn="just" eaLnBrk="1" hangingPunct="1">
              <a:buFontTx/>
              <a:buAutoNum type="arabicPeriod"/>
            </a:pPr>
            <a:endParaRPr lang="ru-RU" sz="2400" smtClean="0"/>
          </a:p>
          <a:p>
            <a:pPr marL="609600" indent="-609600" algn="just" eaLnBrk="1" hangingPunct="1">
              <a:buFontTx/>
              <a:buAutoNum type="arabicPeriod"/>
            </a:pPr>
            <a:r>
              <a:rPr lang="ru-RU" sz="2000" b="1" i="1" smtClean="0">
                <a:solidFill>
                  <a:schemeClr val="accent2"/>
                </a:solidFill>
              </a:rPr>
              <a:t>ТЭО</a:t>
            </a:r>
            <a:r>
              <a:rPr lang="ru-RU" sz="2000" smtClean="0"/>
              <a:t> -Технико-экономическое обоснование,</a:t>
            </a:r>
          </a:p>
          <a:p>
            <a:pPr marL="609600" indent="-609600" algn="just" eaLnBrk="1" hangingPunct="1">
              <a:buFontTx/>
              <a:buAutoNum type="arabicPeriod"/>
            </a:pPr>
            <a:endParaRPr lang="ru-RU" sz="20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000" b="1" i="1" smtClean="0">
                <a:solidFill>
                  <a:schemeClr val="accent2"/>
                </a:solidFill>
              </a:rPr>
              <a:t>ТЗ</a:t>
            </a:r>
            <a:r>
              <a:rPr lang="ru-RU" sz="2000" smtClean="0"/>
              <a:t> -Техническое Задание,</a:t>
            </a:r>
          </a:p>
          <a:p>
            <a:pPr marL="609600" indent="-609600" eaLnBrk="1" hangingPunct="1">
              <a:buFontTx/>
              <a:buAutoNum type="arabicPeriod"/>
            </a:pPr>
            <a:endParaRPr lang="ru-RU" sz="20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000" b="1" i="1" smtClean="0">
                <a:solidFill>
                  <a:schemeClr val="accent2"/>
                </a:solidFill>
              </a:rPr>
              <a:t>ТП</a:t>
            </a:r>
            <a:r>
              <a:rPr lang="ru-RU" sz="2000" smtClean="0"/>
              <a:t> -Технический Проект,</a:t>
            </a:r>
          </a:p>
          <a:p>
            <a:pPr marL="609600" indent="-609600" eaLnBrk="1" hangingPunct="1">
              <a:buFontTx/>
              <a:buAutoNum type="arabicPeriod"/>
            </a:pPr>
            <a:endParaRPr lang="ru-RU" sz="20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000" b="1" i="1" smtClean="0">
                <a:solidFill>
                  <a:schemeClr val="accent2"/>
                </a:solidFill>
              </a:rPr>
              <a:t>РП</a:t>
            </a:r>
            <a:r>
              <a:rPr lang="ru-RU" sz="2000" smtClean="0"/>
              <a:t> -Рабочий Проект,</a:t>
            </a:r>
          </a:p>
          <a:p>
            <a:pPr marL="609600" indent="-609600" eaLnBrk="1" hangingPunct="1">
              <a:buFontTx/>
              <a:buAutoNum type="arabicPeriod"/>
            </a:pPr>
            <a:endParaRPr lang="ru-RU" sz="20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000" b="1" i="1" smtClean="0">
                <a:solidFill>
                  <a:schemeClr val="accent2"/>
                </a:solidFill>
              </a:rPr>
              <a:t>Вн</a:t>
            </a:r>
            <a:r>
              <a:rPr lang="ru-RU" sz="2000" smtClean="0"/>
              <a:t> -Внедрение,</a:t>
            </a:r>
          </a:p>
          <a:p>
            <a:pPr marL="609600" indent="-609600" eaLnBrk="1" hangingPunct="1">
              <a:buFontTx/>
              <a:buAutoNum type="arabicPeriod"/>
            </a:pPr>
            <a:endParaRPr lang="ru-RU" sz="2000" smtClean="0"/>
          </a:p>
          <a:p>
            <a:pPr marL="609600" indent="-609600" eaLnBrk="1" hangingPunct="1">
              <a:buFontTx/>
              <a:buAutoNum type="arabicPeriod"/>
            </a:pPr>
            <a:r>
              <a:rPr lang="ru-RU" sz="2000" b="1" i="1" smtClean="0">
                <a:solidFill>
                  <a:schemeClr val="accent2"/>
                </a:solidFill>
              </a:rPr>
              <a:t>АФ</a:t>
            </a:r>
            <a:r>
              <a:rPr lang="ru-RU" sz="2000" smtClean="0"/>
              <a:t> -Анализ Функционирования.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852512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08B5C3-F033-4BD6-850C-5AD1140E5F51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Стадия «Техническое Задание» ИС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2400" smtClean="0"/>
              <a:t>включает следующие </a:t>
            </a:r>
            <a:r>
              <a:rPr lang="ru-RU" sz="2400" i="1" smtClean="0">
                <a:solidFill>
                  <a:schemeClr val="accent2"/>
                </a:solidFill>
              </a:rPr>
              <a:t>этапы</a:t>
            </a:r>
            <a:r>
              <a:rPr lang="ru-RU" sz="2400" smtClean="0"/>
              <a:t>:</a:t>
            </a:r>
            <a:endParaRPr lang="ru-RU" smtClean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600200"/>
            <a:ext cx="7427912" cy="4525963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i="1" smtClean="0">
                <a:solidFill>
                  <a:schemeClr val="accent2"/>
                </a:solidFill>
              </a:rPr>
              <a:t>Предварительное обследование объекта, </a:t>
            </a:r>
            <a:br>
              <a:rPr lang="ru-RU" sz="2000" i="1" smtClean="0">
                <a:solidFill>
                  <a:schemeClr val="accent2"/>
                </a:solidFill>
              </a:rPr>
            </a:br>
            <a:r>
              <a:rPr lang="ru-RU" sz="2000" smtClean="0"/>
              <a:t>схема информационных потоков и информационные таблицы.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endParaRPr lang="ru-RU" sz="2000" b="1" smtClean="0"/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i="1" smtClean="0">
                <a:solidFill>
                  <a:schemeClr val="accent2"/>
                </a:solidFill>
              </a:rPr>
              <a:t>Научно- Исследовательские Работы,</a:t>
            </a: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smtClean="0"/>
              <a:t>научный отчет, модель ИС.</a:t>
            </a:r>
            <a:r>
              <a:rPr lang="ru-RU" sz="2000" b="1" smtClean="0"/>
              <a:t> 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endParaRPr lang="ru-RU" sz="2000" b="1" smtClean="0"/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i="1" smtClean="0">
                <a:solidFill>
                  <a:schemeClr val="accent2"/>
                </a:solidFill>
              </a:rPr>
              <a:t>Эскизное проектирование,</a:t>
            </a: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smtClean="0"/>
              <a:t>эскизный проект, результаты моделирования, параметры и характеристики ИС.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endParaRPr lang="ru-RU" sz="2000" b="1" smtClean="0"/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000" i="1" smtClean="0">
                <a:solidFill>
                  <a:schemeClr val="accent2"/>
                </a:solidFill>
              </a:rPr>
              <a:t>Оформление Технического Задания,</a:t>
            </a:r>
            <a:r>
              <a:rPr lang="ru-RU" sz="2000" b="1" smtClean="0"/>
              <a:t/>
            </a:r>
            <a:br>
              <a:rPr lang="ru-RU" sz="2000" b="1" smtClean="0"/>
            </a:br>
            <a:r>
              <a:rPr lang="ru-RU" sz="2000" smtClean="0"/>
              <a:t>оформленное ТЗ в соответствии с ГОСТ.</a:t>
            </a:r>
            <a:endParaRPr lang="ru-RU" sz="2000" b="1" smtClean="0"/>
          </a:p>
        </p:txBody>
      </p:sp>
    </p:spTree>
    <p:extLst>
      <p:ext uri="{BB962C8B-B14F-4D97-AF65-F5344CB8AC3E}">
        <p14:creationId xmlns:p14="http://schemas.microsoft.com/office/powerpoint/2010/main" val="42642790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510</Words>
  <Application>Microsoft Office PowerPoint</Application>
  <PresentationFormat>Экран (4:3)</PresentationFormat>
  <Paragraphs>96</Paragraphs>
  <Slides>11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Тема Office</vt:lpstr>
      <vt:lpstr>ИТ</vt:lpstr>
      <vt:lpstr>1_ИТ</vt:lpstr>
      <vt:lpstr>2_ИТ</vt:lpstr>
      <vt:lpstr>Документ</vt:lpstr>
      <vt:lpstr>Тема 2. Жизненный цикл проекта План:  1. Основные фазы жизненного цикла проекта  2. Начальная фаза  3. Фаза разработки  4. Фаза реализации  5. Завершающая фаза или окончание проекта  </vt:lpstr>
      <vt:lpstr>1. Основные фазы жизненного цикла проекта</vt:lpstr>
      <vt:lpstr>Полная совокупность ступеней развития проекта образуют  жизненный цикл проекта</vt:lpstr>
      <vt:lpstr>Фазы жизненного цикла проекта</vt:lpstr>
      <vt:lpstr>Иерархия описания жизненного цикла проекта</vt:lpstr>
      <vt:lpstr>Фазы жизненного цикла проекта</vt:lpstr>
      <vt:lpstr>Фазы жизненного цикла ИС</vt:lpstr>
      <vt:lpstr>Проект создания ИС на фазе «Разработка»  включает следующие стадии: </vt:lpstr>
      <vt:lpstr>Стадия «Техническое Задание» ИС включает следующие этапы: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Жизненный цикл проекта План:  1. Основные фазы жизненного цикла проекта  2. Начальная фаза  3. Фаза разработки  4. Фаза реализации  5. Завершающая фаза или окончание проекта  </dc:title>
  <dc:creator>Светлана Лёвушкина</dc:creator>
  <cp:lastModifiedBy>инна</cp:lastModifiedBy>
  <cp:revision>5</cp:revision>
  <dcterms:created xsi:type="dcterms:W3CDTF">2015-10-13T16:50:43Z</dcterms:created>
  <dcterms:modified xsi:type="dcterms:W3CDTF">2021-02-25T07:08:51Z</dcterms:modified>
</cp:coreProperties>
</file>